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6"/>
  </p:notesMasterIdLst>
  <p:sldIdLst>
    <p:sldId id="382" r:id="rId4"/>
    <p:sldId id="1041" r:id="rId5"/>
    <p:sldId id="1038" r:id="rId6"/>
    <p:sldId id="320" r:id="rId7"/>
    <p:sldId id="983" r:id="rId8"/>
    <p:sldId id="377" r:id="rId9"/>
    <p:sldId id="303" r:id="rId10"/>
    <p:sldId id="413" r:id="rId11"/>
    <p:sldId id="1042" r:id="rId12"/>
    <p:sldId id="417" r:id="rId13"/>
    <p:sldId id="992" r:id="rId14"/>
    <p:sldId id="4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1"/>
    <p:restoredTop sz="78076"/>
  </p:normalViewPr>
  <p:slideViewPr>
    <p:cSldViewPr snapToGrid="0" snapToObjects="1">
      <p:cViewPr varScale="1">
        <p:scale>
          <a:sx n="159" d="100"/>
          <a:sy n="159" d="100"/>
        </p:scale>
        <p:origin x="2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25CA10-0D7C-D040-F880-82A08B12A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8375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Ruowen</a:t>
                      </a:r>
                      <a:r>
                        <a:rPr lang="en-US" dirty="0">
                          <a:effectLst/>
                        </a:rPr>
                        <a:t> Xu, </a:t>
                      </a:r>
                      <a:r>
                        <a:rPr lang="en-US" dirty="0" err="1">
                          <a:effectLst/>
                        </a:rPr>
                        <a:t>Yucen</a:t>
                      </a:r>
                      <a:r>
                        <a:rPr lang="en-US" dirty="0">
                          <a:effectLst/>
                        </a:rPr>
                        <a:t>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Jiajun</a:t>
                      </a:r>
                      <a:r>
                        <a:rPr lang="en-US" dirty="0">
                          <a:effectLst/>
                        </a:rPr>
                        <a:t> Sun, </a:t>
                      </a:r>
                      <a:r>
                        <a:rPr lang="en-US" dirty="0" err="1">
                          <a:effectLst/>
                        </a:rPr>
                        <a:t>Xianchun</a:t>
                      </a:r>
                      <a:r>
                        <a:rPr lang="en-US" dirty="0">
                          <a:effectLst/>
                        </a:rPr>
                        <a:t>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David Sarpong, Alex </a:t>
                      </a:r>
                      <a:r>
                        <a:rPr lang="en-US" dirty="0" err="1">
                          <a:effectLst/>
                        </a:rPr>
                        <a:t>Wollam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Cenhao</a:t>
                      </a:r>
                      <a:r>
                        <a:rPr lang="en-US" dirty="0">
                          <a:effectLst/>
                        </a:rPr>
                        <a:t> Li, </a:t>
                      </a:r>
                      <a:r>
                        <a:rPr lang="en-US" dirty="0" err="1">
                          <a:effectLst/>
                        </a:rPr>
                        <a:t>Ruiwei</a:t>
                      </a:r>
                      <a:r>
                        <a:rPr lang="en-US" dirty="0">
                          <a:effectLst/>
                        </a:rPr>
                        <a:t>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Tejas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Mattur</a:t>
                      </a:r>
                      <a:r>
                        <a:rPr lang="en-US" dirty="0">
                          <a:effectLst/>
                        </a:rPr>
                        <a:t>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Yiding</a:t>
                      </a:r>
                      <a:r>
                        <a:rPr lang="en-US" dirty="0">
                          <a:effectLst/>
                        </a:rPr>
                        <a:t> Tao, </a:t>
                      </a:r>
                      <a:r>
                        <a:rPr lang="en-US" dirty="0" err="1">
                          <a:effectLst/>
                        </a:rPr>
                        <a:t>Xiangyu</a:t>
                      </a:r>
                      <a:r>
                        <a:rPr lang="en-US" dirty="0">
                          <a:effectLst/>
                        </a:rPr>
                        <a:t>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70" y="4139912"/>
            <a:ext cx="7296167" cy="140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9" y="3924506"/>
            <a:ext cx="2530663" cy="1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3341" cy="4351338"/>
          </a:xfrm>
        </p:spPr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augmenting</a:t>
            </a:r>
            <a:r>
              <a:rPr lang="en-US" dirty="0"/>
              <a:t> humans instead of </a:t>
            </a:r>
            <a:r>
              <a:rPr lang="en-US" dirty="0">
                <a:solidFill>
                  <a:schemeClr val="accent1"/>
                </a:solidFill>
              </a:rPr>
              <a:t>replacing</a:t>
            </a:r>
            <a:r>
              <a:rPr lang="en-US" dirty="0"/>
              <a:t> humans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 in Assignment 3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15482"/>
            <a:ext cx="11160319" cy="4347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r>
              <a:rPr lang="en-US" dirty="0"/>
              <a:t>Harvard Center for Research on Computation and Society</a:t>
            </a:r>
          </a:p>
          <a:p>
            <a:endParaRPr lang="en-US" dirty="0"/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* (Fairness, Accountability, and Transparency)</a:t>
            </a:r>
          </a:p>
          <a:p>
            <a:r>
              <a:rPr lang="en-US" dirty="0"/>
              <a:t>AAAI / ACM Conference on AI, Ethics, and Society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1"/>
                </a:solidFill>
              </a:rPr>
              <a:t>6 pages </a:t>
            </a:r>
            <a:r>
              <a:rPr lang="en-US" dirty="0"/>
              <a:t>(plus unlimited number of pages for only references/citations)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24</a:t>
            </a:r>
            <a:br>
              <a:rPr lang="en-US" sz="4000" dirty="0"/>
            </a:br>
            <a:r>
              <a:rPr lang="en-US" sz="4000" dirty="0"/>
              <a:t>Course Wrap-up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260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287"/>
            <a:ext cx="11128513" cy="5040124"/>
          </a:xfrm>
        </p:spPr>
        <p:txBody>
          <a:bodyPr>
            <a:normAutofit/>
          </a:bodyPr>
          <a:lstStyle/>
          <a:p>
            <a:r>
              <a:rPr lang="en-US" sz="2400" dirty="0"/>
              <a:t>Study the design and analysis of human-in-the-loop computation.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strike="sngStrike" dirty="0"/>
              <a:t>Will cover</a:t>
            </a:r>
            <a:r>
              <a:rPr lang="en-US" sz="2400" dirty="0"/>
              <a:t> Covered research papers from a wide spectrum of research fields, including machine learning, economics</a:t>
            </a:r>
          </a:p>
          <a:p>
            <a:r>
              <a:rPr lang="en-US" sz="2400" dirty="0"/>
              <a:t> Explore more? Google scholar, conferences on where the papers you read are from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05347" y="2190941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sz="1600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05347" y="3573206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Humans are “Humans”:</a:t>
            </a:r>
          </a:p>
          <a:p>
            <a:r>
              <a:rPr lang="en-US" b="1" dirty="0"/>
              <a:t>Incentive design</a:t>
            </a:r>
          </a:p>
          <a:p>
            <a:r>
              <a:rPr lang="en-US" sz="1600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6563266" y="2190940"/>
            <a:ext cx="3062626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Practical challenges:</a:t>
            </a:r>
          </a:p>
          <a:p>
            <a:r>
              <a:rPr lang="en-US" b="1" dirty="0"/>
              <a:t>Complex tasks and teams</a:t>
            </a:r>
          </a:p>
          <a:p>
            <a:r>
              <a:rPr lang="en-US" sz="1600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6560960" y="3568821"/>
            <a:ext cx="3062626" cy="120168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Selected recent topics:</a:t>
            </a:r>
          </a:p>
          <a:p>
            <a:r>
              <a:rPr lang="en-US" sz="1600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6" y="2160947"/>
            <a:ext cx="1690737" cy="25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455412" y="1879242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455413" y="4717622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142238" y="3265013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038659" y="3233777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A11-DA33-EF43-8C19-8AD04C7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8EF9-A0CA-2941-B578-630270C4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4" y="1825625"/>
            <a:ext cx="5944263" cy="435133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F8FC-AF63-C642-B423-99DFACF7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0" y="2691220"/>
            <a:ext cx="3950319" cy="3485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35122E-1940-A64C-B0E7-79576D82040B}"/>
              </a:ext>
            </a:extLst>
          </p:cNvPr>
          <p:cNvSpPr txBox="1">
            <a:spLocks/>
          </p:cNvSpPr>
          <p:nvPr/>
        </p:nvSpPr>
        <p:spPr>
          <a:xfrm>
            <a:off x="6708662" y="1825625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Human-in-the-Loop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AA31A-17C4-A146-856D-A8580DD1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26" y="2228671"/>
            <a:ext cx="2718833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C12B3-CDC8-E34E-98F9-B8E0A79054D4}"/>
              </a:ext>
            </a:extLst>
          </p:cNvPr>
          <p:cNvSpPr txBox="1"/>
          <p:nvPr/>
        </p:nvSpPr>
        <p:spPr>
          <a:xfrm>
            <a:off x="6442399" y="3475466"/>
            <a:ext cx="54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146B8-CE25-1442-9640-FA38B6E34906}"/>
              </a:ext>
            </a:extLst>
          </p:cNvPr>
          <p:cNvSpPr txBox="1">
            <a:spLocks/>
          </p:cNvSpPr>
          <p:nvPr/>
        </p:nvSpPr>
        <p:spPr>
          <a:xfrm>
            <a:off x="6757744" y="4263418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Machine-in-the-Loop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E57E1-FCAF-8A49-869F-D8A81027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80" y="4675795"/>
            <a:ext cx="2618518" cy="1267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0ECAF-0491-5947-AAC8-8D121D425CA7}"/>
              </a:ext>
            </a:extLst>
          </p:cNvPr>
          <p:cNvSpPr txBox="1"/>
          <p:nvPr/>
        </p:nvSpPr>
        <p:spPr>
          <a:xfrm>
            <a:off x="6491481" y="59887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how humans model AI </a:t>
            </a:r>
          </a:p>
          <a:p>
            <a:pPr lvl="1"/>
            <a:r>
              <a:rPr lang="en-US" dirty="0"/>
              <a:t>Design AI/ML that account for humans’ mental models </a:t>
            </a:r>
          </a:p>
        </p:txBody>
      </p:sp>
    </p:spTree>
    <p:extLst>
      <p:ext uri="{BB962C8B-B14F-4D97-AF65-F5344CB8AC3E}">
        <p14:creationId xmlns:p14="http://schemas.microsoft.com/office/powerpoint/2010/main" val="231686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41133</TotalTime>
  <Words>776</Words>
  <Application>Microsoft Macintosh PowerPoint</Application>
  <PresentationFormat>Widescreen</PresentationFormat>
  <Paragraphs>120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Peer Review</vt:lpstr>
      <vt:lpstr>Lecture 24 Course Wrap-up</vt:lpstr>
      <vt:lpstr>Human-in-the-Loop Computation</vt:lpstr>
      <vt:lpstr>Interactions between Human and AI</vt:lpstr>
      <vt:lpstr>Human-AI Collaboration</vt:lpstr>
      <vt:lpstr>Opportunities and Challenges For  AI/ML + Humans/Society</vt:lpstr>
      <vt:lpstr>Human-Centered Machine Learning</vt:lpstr>
      <vt:lpstr>Opportunities and Challenges For  AI/ML + Humans/Society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4963</cp:revision>
  <cp:lastPrinted>2019-11-04T21:16:07Z</cp:lastPrinted>
  <dcterms:created xsi:type="dcterms:W3CDTF">2017-08-24T15:35:37Z</dcterms:created>
  <dcterms:modified xsi:type="dcterms:W3CDTF">2022-12-01T19:08:46Z</dcterms:modified>
</cp:coreProperties>
</file>